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Montserrat" panose="00000500000000000000" pitchFamily="2" charset="0"/>
      <p:regular r:id="rId12"/>
      <p:bold r:id="rId13"/>
      <p:italic r:id="rId14"/>
      <p:boldItalic r:id="rId15"/>
    </p:embeddedFont>
    <p:embeddedFont>
      <p:font typeface="Oswald" panose="00000500000000000000" pitchFamily="2" charset="0"/>
      <p:regular r:id="rId16"/>
      <p:bold r:id="rId17"/>
    </p:embeddedFont>
    <p:embeddedFont>
      <p:font typeface="Playfair Display" panose="00000500000000000000" pitchFamily="2" charset="0"/>
      <p:regular r:id="rId18"/>
      <p:bold r:id="rId19"/>
      <p:italic r:id="rId20"/>
      <p:boldItalic r:id="rId21"/>
    </p:embeddedFon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968952292f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968952292f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968952292f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968952292f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968952292f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2968952292f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968952292f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968952292f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968952292f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968952292f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968952292f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968952292f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968952292f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968952292f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968952292f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968952292f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rtl="0">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rtl="0">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rtl="0">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rtl="0">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rtl="0">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rtl="0">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rtl="0">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rtl="0">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rtl="0">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rmAutofit/>
          </a:bodyPr>
          <a:lstStyle>
            <a:lvl1pPr lvl="0"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rtl="0">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rtl="0">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rtl="0">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rtl="0">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rtl="0">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rtl="0">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rtl="0">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rtl="0">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rtl="0">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rt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highlight>
                  <a:schemeClr val="lt1"/>
                </a:highlight>
              </a:defRPr>
            </a:lvl1pPr>
            <a:lvl2pPr marL="914400" lvl="1" indent="-317500" rtl="0">
              <a:spcBef>
                <a:spcPts val="0"/>
              </a:spcBef>
              <a:spcAft>
                <a:spcPts val="0"/>
              </a:spcAft>
              <a:buSzPts val="1400"/>
              <a:buChar char="○"/>
              <a:defRPr>
                <a:highlight>
                  <a:schemeClr val="lt1"/>
                </a:highlight>
              </a:defRPr>
            </a:lvl2pPr>
            <a:lvl3pPr marL="1371600" lvl="2" indent="-317500" rtl="0">
              <a:spcBef>
                <a:spcPts val="0"/>
              </a:spcBef>
              <a:spcAft>
                <a:spcPts val="0"/>
              </a:spcAft>
              <a:buSzPts val="1400"/>
              <a:buChar char="■"/>
              <a:defRPr>
                <a:highlight>
                  <a:schemeClr val="lt1"/>
                </a:highlight>
              </a:defRPr>
            </a:lvl3pPr>
            <a:lvl4pPr marL="1828800" lvl="3" indent="-317500" rtl="0">
              <a:spcBef>
                <a:spcPts val="0"/>
              </a:spcBef>
              <a:spcAft>
                <a:spcPts val="0"/>
              </a:spcAft>
              <a:buSzPts val="1400"/>
              <a:buChar char="●"/>
              <a:defRPr>
                <a:highlight>
                  <a:schemeClr val="lt1"/>
                </a:highlight>
              </a:defRPr>
            </a:lvl4pPr>
            <a:lvl5pPr marL="2286000" lvl="4" indent="-317500" rtl="0">
              <a:spcBef>
                <a:spcPts val="0"/>
              </a:spcBef>
              <a:spcAft>
                <a:spcPts val="0"/>
              </a:spcAft>
              <a:buSzPts val="1400"/>
              <a:buChar char="○"/>
              <a:defRPr>
                <a:highlight>
                  <a:schemeClr val="lt1"/>
                </a:highlight>
              </a:defRPr>
            </a:lvl5pPr>
            <a:lvl6pPr marL="2743200" lvl="5" indent="-317500" rtl="0">
              <a:spcBef>
                <a:spcPts val="0"/>
              </a:spcBef>
              <a:spcAft>
                <a:spcPts val="0"/>
              </a:spcAft>
              <a:buSzPts val="1400"/>
              <a:buChar char="■"/>
              <a:defRPr>
                <a:highlight>
                  <a:schemeClr val="lt1"/>
                </a:highlight>
              </a:defRPr>
            </a:lvl6pPr>
            <a:lvl7pPr marL="3200400" lvl="6" indent="-317500" rtl="0">
              <a:spcBef>
                <a:spcPts val="0"/>
              </a:spcBef>
              <a:spcAft>
                <a:spcPts val="0"/>
              </a:spcAft>
              <a:buSzPts val="1400"/>
              <a:buChar char="●"/>
              <a:defRPr>
                <a:highlight>
                  <a:schemeClr val="lt1"/>
                </a:highlight>
              </a:defRPr>
            </a:lvl7pPr>
            <a:lvl8pPr marL="3657600" lvl="7" indent="-317500" rtl="0">
              <a:spcBef>
                <a:spcPts val="0"/>
              </a:spcBef>
              <a:spcAft>
                <a:spcPts val="0"/>
              </a:spcAft>
              <a:buSzPts val="1400"/>
              <a:buChar char="○"/>
              <a:defRPr>
                <a:highlight>
                  <a:schemeClr val="lt1"/>
                </a:highlight>
              </a:defRPr>
            </a:lvl8pPr>
            <a:lvl9pPr marL="4114800" lvl="8" indent="-317500" rtl="0">
              <a:spcBef>
                <a:spcPts val="0"/>
              </a:spcBef>
              <a:spcAft>
                <a:spcPts val="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4000"/>
              <a:buFont typeface="Montserrat"/>
              <a:buNone/>
              <a:defRPr sz="14000">
                <a:latin typeface="Montserrat"/>
                <a:ea typeface="Montserrat"/>
                <a:cs typeface="Montserrat"/>
                <a:sym typeface="Montserrat"/>
              </a:defRPr>
            </a:lvl1pPr>
            <a:lvl2pPr lvl="1" algn="ctr" rtl="0">
              <a:spcBef>
                <a:spcPts val="0"/>
              </a:spcBef>
              <a:spcAft>
                <a:spcPts val="0"/>
              </a:spcAft>
              <a:buSzPts val="14000"/>
              <a:buFont typeface="Montserrat"/>
              <a:buNone/>
              <a:defRPr sz="14000">
                <a:latin typeface="Montserrat"/>
                <a:ea typeface="Montserrat"/>
                <a:cs typeface="Montserrat"/>
                <a:sym typeface="Montserrat"/>
              </a:defRPr>
            </a:lvl2pPr>
            <a:lvl3pPr lvl="2" algn="ctr" rtl="0">
              <a:spcBef>
                <a:spcPts val="0"/>
              </a:spcBef>
              <a:spcAft>
                <a:spcPts val="0"/>
              </a:spcAft>
              <a:buSzPts val="14000"/>
              <a:buFont typeface="Montserrat"/>
              <a:buNone/>
              <a:defRPr sz="14000">
                <a:latin typeface="Montserrat"/>
                <a:ea typeface="Montserrat"/>
                <a:cs typeface="Montserrat"/>
                <a:sym typeface="Montserrat"/>
              </a:defRPr>
            </a:lvl3pPr>
            <a:lvl4pPr lvl="3" algn="ctr" rtl="0">
              <a:spcBef>
                <a:spcPts val="0"/>
              </a:spcBef>
              <a:spcAft>
                <a:spcPts val="0"/>
              </a:spcAft>
              <a:buSzPts val="14000"/>
              <a:buFont typeface="Montserrat"/>
              <a:buNone/>
              <a:defRPr sz="14000">
                <a:latin typeface="Montserrat"/>
                <a:ea typeface="Montserrat"/>
                <a:cs typeface="Montserrat"/>
                <a:sym typeface="Montserrat"/>
              </a:defRPr>
            </a:lvl4pPr>
            <a:lvl5pPr lvl="4" algn="ctr" rtl="0">
              <a:spcBef>
                <a:spcPts val="0"/>
              </a:spcBef>
              <a:spcAft>
                <a:spcPts val="0"/>
              </a:spcAft>
              <a:buSzPts val="14000"/>
              <a:buFont typeface="Montserrat"/>
              <a:buNone/>
              <a:defRPr sz="14000">
                <a:latin typeface="Montserrat"/>
                <a:ea typeface="Montserrat"/>
                <a:cs typeface="Montserrat"/>
                <a:sym typeface="Montserrat"/>
              </a:defRPr>
            </a:lvl5pPr>
            <a:lvl6pPr lvl="5" algn="ctr" rtl="0">
              <a:spcBef>
                <a:spcPts val="0"/>
              </a:spcBef>
              <a:spcAft>
                <a:spcPts val="0"/>
              </a:spcAft>
              <a:buSzPts val="14000"/>
              <a:buFont typeface="Montserrat"/>
              <a:buNone/>
              <a:defRPr sz="14000">
                <a:latin typeface="Montserrat"/>
                <a:ea typeface="Montserrat"/>
                <a:cs typeface="Montserrat"/>
                <a:sym typeface="Montserrat"/>
              </a:defRPr>
            </a:lvl6pPr>
            <a:lvl7pPr lvl="6" algn="ctr" rtl="0">
              <a:spcBef>
                <a:spcPts val="0"/>
              </a:spcBef>
              <a:spcAft>
                <a:spcPts val="0"/>
              </a:spcAft>
              <a:buSzPts val="14000"/>
              <a:buFont typeface="Montserrat"/>
              <a:buNone/>
              <a:defRPr sz="14000">
                <a:latin typeface="Montserrat"/>
                <a:ea typeface="Montserrat"/>
                <a:cs typeface="Montserrat"/>
                <a:sym typeface="Montserrat"/>
              </a:defRPr>
            </a:lvl7pPr>
            <a:lvl8pPr lvl="7" algn="ctr" rtl="0">
              <a:spcBef>
                <a:spcPts val="0"/>
              </a:spcBef>
              <a:spcAft>
                <a:spcPts val="0"/>
              </a:spcAft>
              <a:buSzPts val="14000"/>
              <a:buFont typeface="Montserrat"/>
              <a:buNone/>
              <a:defRPr sz="14000">
                <a:latin typeface="Montserrat"/>
                <a:ea typeface="Montserrat"/>
                <a:cs typeface="Montserrat"/>
                <a:sym typeface="Montserrat"/>
              </a:defRPr>
            </a:lvl8pPr>
            <a:lvl9pPr lvl="8" algn="ctr" rtl="0">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highlight>
                  <a:schemeClr val="dk1"/>
                </a:highlight>
              </a:defRPr>
            </a:lvl1pPr>
            <a:lvl2pPr marL="914400" lvl="1" indent="-317500" algn="ctr" rtl="0">
              <a:spcBef>
                <a:spcPts val="0"/>
              </a:spcBef>
              <a:spcAft>
                <a:spcPts val="0"/>
              </a:spcAft>
              <a:buSzPts val="1400"/>
              <a:buChar char="○"/>
              <a:defRPr>
                <a:highlight>
                  <a:schemeClr val="dk1"/>
                </a:highlight>
              </a:defRPr>
            </a:lvl2pPr>
            <a:lvl3pPr marL="1371600" lvl="2" indent="-317500" algn="ctr" rtl="0">
              <a:spcBef>
                <a:spcPts val="0"/>
              </a:spcBef>
              <a:spcAft>
                <a:spcPts val="0"/>
              </a:spcAft>
              <a:buSzPts val="1400"/>
              <a:buChar char="■"/>
              <a:defRPr>
                <a:highlight>
                  <a:schemeClr val="dk1"/>
                </a:highlight>
              </a:defRPr>
            </a:lvl3pPr>
            <a:lvl4pPr marL="1828800" lvl="3" indent="-317500" algn="ctr" rtl="0">
              <a:spcBef>
                <a:spcPts val="0"/>
              </a:spcBef>
              <a:spcAft>
                <a:spcPts val="0"/>
              </a:spcAft>
              <a:buSzPts val="1400"/>
              <a:buChar char="●"/>
              <a:defRPr>
                <a:highlight>
                  <a:schemeClr val="dk1"/>
                </a:highlight>
              </a:defRPr>
            </a:lvl4pPr>
            <a:lvl5pPr marL="2286000" lvl="4" indent="-317500" algn="ctr" rtl="0">
              <a:spcBef>
                <a:spcPts val="0"/>
              </a:spcBef>
              <a:spcAft>
                <a:spcPts val="0"/>
              </a:spcAft>
              <a:buSzPts val="1400"/>
              <a:buChar char="○"/>
              <a:defRPr>
                <a:highlight>
                  <a:schemeClr val="dk1"/>
                </a:highlight>
              </a:defRPr>
            </a:lvl5pPr>
            <a:lvl6pPr marL="2743200" lvl="5" indent="-317500" algn="ctr" rtl="0">
              <a:spcBef>
                <a:spcPts val="0"/>
              </a:spcBef>
              <a:spcAft>
                <a:spcPts val="0"/>
              </a:spcAft>
              <a:buSzPts val="1400"/>
              <a:buChar char="■"/>
              <a:defRPr>
                <a:highlight>
                  <a:schemeClr val="dk1"/>
                </a:highlight>
              </a:defRPr>
            </a:lvl6pPr>
            <a:lvl7pPr marL="3200400" lvl="6" indent="-317500" algn="ctr" rtl="0">
              <a:spcBef>
                <a:spcPts val="0"/>
              </a:spcBef>
              <a:spcAft>
                <a:spcPts val="0"/>
              </a:spcAft>
              <a:buSzPts val="1400"/>
              <a:buChar char="●"/>
              <a:defRPr>
                <a:highlight>
                  <a:schemeClr val="dk1"/>
                </a:highlight>
              </a:defRPr>
            </a:lvl7pPr>
            <a:lvl8pPr marL="3657600" lvl="7" indent="-317500" algn="ctr" rtl="0">
              <a:spcBef>
                <a:spcPts val="0"/>
              </a:spcBef>
              <a:spcAft>
                <a:spcPts val="0"/>
              </a:spcAft>
              <a:buSzPts val="1400"/>
              <a:buChar char="○"/>
              <a:defRPr>
                <a:highlight>
                  <a:schemeClr val="dk1"/>
                </a:highlight>
              </a:defRPr>
            </a:lvl8pPr>
            <a:lvl9pPr marL="4114800" lvl="8" indent="-317500" algn="ctr" rtl="0">
              <a:spcBef>
                <a:spcPts val="0"/>
              </a:spcBef>
              <a:spcAft>
                <a:spcPts val="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rt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rtl="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rtl="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rtl="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rtl="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rtl="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rtl="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rtl="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rtl="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latin typeface="Playfair Display"/>
                <a:ea typeface="Playfair Display"/>
                <a:cs typeface="Playfair Display"/>
                <a:sym typeface="Playfair Display"/>
              </a:defRPr>
            </a:lvl1pPr>
            <a:lvl2pPr lvl="1" algn="r" rtl="0">
              <a:buNone/>
              <a:defRPr sz="1000">
                <a:solidFill>
                  <a:schemeClr val="dk2"/>
                </a:solidFill>
                <a:latin typeface="Playfair Display"/>
                <a:ea typeface="Playfair Display"/>
                <a:cs typeface="Playfair Display"/>
                <a:sym typeface="Playfair Display"/>
              </a:defRPr>
            </a:lvl2pPr>
            <a:lvl3pPr lvl="2" algn="r" rtl="0">
              <a:buNone/>
              <a:defRPr sz="1000">
                <a:solidFill>
                  <a:schemeClr val="dk2"/>
                </a:solidFill>
                <a:latin typeface="Playfair Display"/>
                <a:ea typeface="Playfair Display"/>
                <a:cs typeface="Playfair Display"/>
                <a:sym typeface="Playfair Display"/>
              </a:defRPr>
            </a:lvl3pPr>
            <a:lvl4pPr lvl="3" algn="r" rtl="0">
              <a:buNone/>
              <a:defRPr sz="1000">
                <a:solidFill>
                  <a:schemeClr val="dk2"/>
                </a:solidFill>
                <a:latin typeface="Playfair Display"/>
                <a:ea typeface="Playfair Display"/>
                <a:cs typeface="Playfair Display"/>
                <a:sym typeface="Playfair Display"/>
              </a:defRPr>
            </a:lvl4pPr>
            <a:lvl5pPr lvl="4" algn="r" rtl="0">
              <a:buNone/>
              <a:defRPr sz="1000">
                <a:solidFill>
                  <a:schemeClr val="dk2"/>
                </a:solidFill>
                <a:latin typeface="Playfair Display"/>
                <a:ea typeface="Playfair Display"/>
                <a:cs typeface="Playfair Display"/>
                <a:sym typeface="Playfair Display"/>
              </a:defRPr>
            </a:lvl5pPr>
            <a:lvl6pPr lvl="5" algn="r" rtl="0">
              <a:buNone/>
              <a:defRPr sz="1000">
                <a:solidFill>
                  <a:schemeClr val="dk2"/>
                </a:solidFill>
                <a:latin typeface="Playfair Display"/>
                <a:ea typeface="Playfair Display"/>
                <a:cs typeface="Playfair Display"/>
                <a:sym typeface="Playfair Display"/>
              </a:defRPr>
            </a:lvl6pPr>
            <a:lvl7pPr lvl="6" algn="r" rtl="0">
              <a:buNone/>
              <a:defRPr sz="1000">
                <a:solidFill>
                  <a:schemeClr val="dk2"/>
                </a:solidFill>
                <a:latin typeface="Playfair Display"/>
                <a:ea typeface="Playfair Display"/>
                <a:cs typeface="Playfair Display"/>
                <a:sym typeface="Playfair Display"/>
              </a:defRPr>
            </a:lvl7pPr>
            <a:lvl8pPr lvl="7" algn="r" rtl="0">
              <a:buNone/>
              <a:defRPr sz="1000">
                <a:solidFill>
                  <a:schemeClr val="dk2"/>
                </a:solidFill>
                <a:latin typeface="Playfair Display"/>
                <a:ea typeface="Playfair Display"/>
                <a:cs typeface="Playfair Display"/>
                <a:sym typeface="Playfair Display"/>
              </a:defRPr>
            </a:lvl8pPr>
            <a:lvl9pPr lvl="8" algn="r" rtl="0">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344250" y="1403850"/>
            <a:ext cx="8455500" cy="2146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2620" dirty="0"/>
              <a:t>Erasmus+ KA1: Active Educators Cultivating Futures</a:t>
            </a:r>
            <a:endParaRPr sz="2620" dirty="0"/>
          </a:p>
          <a:p>
            <a:pPr marL="0" lvl="0" indent="0" algn="ctr" rtl="0">
              <a:spcBef>
                <a:spcPts val="0"/>
              </a:spcBef>
              <a:spcAft>
                <a:spcPts val="0"/>
              </a:spcAft>
              <a:buSzPts val="990"/>
              <a:buNone/>
            </a:pPr>
            <a:r>
              <a:rPr lang="en" sz="1720" dirty="0"/>
              <a:t>2023-1-RO01-KA122-SCH000144413</a:t>
            </a:r>
            <a:endParaRPr sz="1720" dirty="0"/>
          </a:p>
          <a:p>
            <a:pPr marL="0" lvl="0" indent="0" algn="ctr" rtl="0">
              <a:spcBef>
                <a:spcPts val="0"/>
              </a:spcBef>
              <a:spcAft>
                <a:spcPts val="0"/>
              </a:spcAft>
              <a:buSzPts val="990"/>
              <a:buNone/>
            </a:pPr>
            <a:r>
              <a:rPr lang="en" sz="1720" dirty="0"/>
              <a:t>Proiect desfășurat în perioada: 01/09/2023 - 31/08/2024 </a:t>
            </a:r>
            <a:endParaRPr sz="1720" dirty="0"/>
          </a:p>
          <a:p>
            <a:pPr marL="0" lvl="0" indent="0" algn="ctr" rtl="0">
              <a:spcBef>
                <a:spcPts val="0"/>
              </a:spcBef>
              <a:spcAft>
                <a:spcPts val="0"/>
              </a:spcAft>
              <a:buSzPts val="990"/>
              <a:buNone/>
            </a:pPr>
            <a:r>
              <a:rPr lang="en" sz="2620" dirty="0"/>
              <a:t> </a:t>
            </a:r>
            <a:endParaRPr sz="2620" dirty="0"/>
          </a:p>
        </p:txBody>
      </p:sp>
      <p:sp>
        <p:nvSpPr>
          <p:cNvPr id="59" name="Google Shape;59;p13"/>
          <p:cNvSpPr txBox="1">
            <a:spLocks noGrp="1"/>
          </p:cNvSpPr>
          <p:nvPr>
            <p:ph type="subTitle" idx="1"/>
          </p:nvPr>
        </p:nvSpPr>
        <p:spPr>
          <a:xfrm>
            <a:off x="344250" y="3550650"/>
            <a:ext cx="4910100" cy="577800"/>
          </a:xfrm>
          <a:prstGeom prst="rect">
            <a:avLst/>
          </a:prstGeom>
        </p:spPr>
        <p:txBody>
          <a:bodyPr spcFirstLastPara="1" wrap="square" lIns="91425" tIns="91425" rIns="91425" bIns="91425" anchor="ctr" anchorCtr="0">
            <a:normAutofit fontScale="70000" lnSpcReduction="10000"/>
          </a:bodyPr>
          <a:lstStyle/>
          <a:p>
            <a:pPr marL="0" lvl="0" indent="0" algn="l" rtl="0">
              <a:spcBef>
                <a:spcPts val="0"/>
              </a:spcBef>
              <a:spcAft>
                <a:spcPts val="0"/>
              </a:spcAft>
              <a:buNone/>
            </a:pPr>
            <a:r>
              <a:rPr lang="en"/>
              <a:t>Beneficiar: Școala Gimnazială Romanu, Brăila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body" idx="1"/>
          </p:nvPr>
        </p:nvSpPr>
        <p:spPr>
          <a:xfrm>
            <a:off x="194325" y="295000"/>
            <a:ext cx="8520600" cy="333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b="1" dirty="0"/>
              <a:t>Obiectivele proiectului:</a:t>
            </a:r>
            <a:endParaRPr sz="2300" b="1" dirty="0"/>
          </a:p>
          <a:p>
            <a:pPr marL="457200" lvl="0" indent="-374650" algn="l" rtl="0">
              <a:spcBef>
                <a:spcPts val="1200"/>
              </a:spcBef>
              <a:spcAft>
                <a:spcPts val="0"/>
              </a:spcAft>
              <a:buSzPts val="2300"/>
              <a:buChar char="●"/>
            </a:pPr>
            <a:r>
              <a:rPr lang="en" sz="2300" dirty="0"/>
              <a:t>creșterea incluziunii sociale în randul elevilor</a:t>
            </a:r>
            <a:endParaRPr sz="2300" dirty="0"/>
          </a:p>
          <a:p>
            <a:pPr marL="457200" lvl="0" indent="-374650" algn="l" rtl="0">
              <a:spcBef>
                <a:spcPts val="0"/>
              </a:spcBef>
              <a:spcAft>
                <a:spcPts val="0"/>
              </a:spcAft>
              <a:buSzPts val="2300"/>
              <a:buChar char="●"/>
            </a:pPr>
            <a:r>
              <a:rPr lang="en" sz="2300" dirty="0"/>
              <a:t>crearea unui compendiu de bune practici în domeniul incluziunii sociale</a:t>
            </a:r>
            <a:endParaRPr sz="2300" dirty="0"/>
          </a:p>
          <a:p>
            <a:pPr marL="457200" lvl="0" indent="-374650" algn="l" rtl="0">
              <a:spcBef>
                <a:spcPts val="0"/>
              </a:spcBef>
              <a:spcAft>
                <a:spcPts val="0"/>
              </a:spcAft>
              <a:buSzPts val="2300"/>
              <a:buChar char="●"/>
            </a:pPr>
            <a:r>
              <a:rPr lang="en" sz="2300" dirty="0"/>
              <a:t>dezvoltarea curriculumului școlar din perspectiva incluziunii sociale</a:t>
            </a:r>
            <a:endParaRPr sz="2300" dirty="0"/>
          </a:p>
          <a:p>
            <a:pPr marL="0" lvl="0" indent="0" algn="l" rtl="0">
              <a:spcBef>
                <a:spcPts val="1200"/>
              </a:spcBef>
              <a:spcAft>
                <a:spcPts val="0"/>
              </a:spcAft>
              <a:buNone/>
            </a:pPr>
            <a:endParaRPr sz="2300" dirty="0"/>
          </a:p>
          <a:p>
            <a:pPr marL="0" lvl="0" indent="0" algn="l" rtl="0">
              <a:spcBef>
                <a:spcPts val="1200"/>
              </a:spcBef>
              <a:spcAft>
                <a:spcPts val="0"/>
              </a:spcAft>
              <a:buNone/>
            </a:pPr>
            <a:r>
              <a:rPr lang="en" sz="2300" b="1" dirty="0"/>
              <a:t>Grupuri țintă:</a:t>
            </a:r>
            <a:r>
              <a:rPr lang="en" sz="1850" b="1" dirty="0">
                <a:solidFill>
                  <a:srgbClr val="444444"/>
                </a:solidFill>
                <a:highlight>
                  <a:srgbClr val="FFFFFF"/>
                </a:highlight>
                <a:latin typeface="Arial"/>
                <a:ea typeface="Arial"/>
                <a:cs typeface="Arial"/>
                <a:sym typeface="Arial"/>
              </a:rPr>
              <a:t> </a:t>
            </a:r>
            <a:endParaRPr sz="1850" b="1" dirty="0">
              <a:solidFill>
                <a:srgbClr val="444444"/>
              </a:solidFill>
              <a:highlight>
                <a:srgbClr val="FFFFFF"/>
              </a:highlight>
              <a:latin typeface="Arial"/>
              <a:ea typeface="Arial"/>
              <a:cs typeface="Arial"/>
              <a:sym typeface="Arial"/>
            </a:endParaRPr>
          </a:p>
          <a:p>
            <a:pPr marL="457200" lvl="0" indent="-346075" algn="l" rtl="0">
              <a:spcBef>
                <a:spcPts val="1200"/>
              </a:spcBef>
              <a:spcAft>
                <a:spcPts val="0"/>
              </a:spcAft>
              <a:buClr>
                <a:srgbClr val="444444"/>
              </a:buClr>
              <a:buSzPts val="1850"/>
              <a:buFont typeface="Arial"/>
              <a:buChar char="●"/>
            </a:pPr>
            <a:r>
              <a:rPr lang="en" sz="1850" dirty="0">
                <a:solidFill>
                  <a:srgbClr val="444444"/>
                </a:solidFill>
                <a:highlight>
                  <a:srgbClr val="FFFFFF"/>
                </a:highlight>
                <a:latin typeface="Arial"/>
                <a:ea typeface="Arial"/>
                <a:cs typeface="Arial"/>
                <a:sym typeface="Arial"/>
              </a:rPr>
              <a:t>elevii școlii, părinții acestora, profesorii școlii, dar și din alte școli și comunitatea.</a:t>
            </a:r>
            <a:endParaRPr sz="2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Rezultatele învățării</a:t>
            </a:r>
            <a:endParaRPr/>
          </a:p>
        </p:txBody>
      </p:sp>
      <p:sp>
        <p:nvSpPr>
          <p:cNvPr id="70" name="Google Shape;70;p15"/>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just" rtl="0">
              <a:lnSpc>
                <a:spcPct val="150000"/>
              </a:lnSpc>
              <a:spcBef>
                <a:spcPts val="0"/>
              </a:spcBef>
              <a:spcAft>
                <a:spcPts val="0"/>
              </a:spcAft>
              <a:buNone/>
            </a:pPr>
            <a:r>
              <a:rPr lang="en" sz="2200"/>
              <a:t>Experiențele de învățare vor contribui la dezvoltarea profesională a participanților la cursurile de formare, ceea ce va duce la îmbunătățirea procesului instructiv-educativ.  </a:t>
            </a:r>
            <a:endParaRPr sz="2200"/>
          </a:p>
          <a:p>
            <a:pPr marL="0" lvl="0" indent="0" algn="just" rtl="0">
              <a:lnSpc>
                <a:spcPct val="150000"/>
              </a:lnSpc>
              <a:spcBef>
                <a:spcPts val="1200"/>
              </a:spcBef>
              <a:spcAft>
                <a:spcPts val="1200"/>
              </a:spcAft>
              <a:buNone/>
            </a:pPr>
            <a:r>
              <a:rPr lang="en" sz="2200"/>
              <a:t>Aceste cursuri vor facilitatea dorința de dezvoltare personală și profesională a cadrelor didactice. </a:t>
            </a:r>
            <a:endParaRPr sz="2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2"/>
              </a:buClr>
              <a:buSzPct val="36666"/>
              <a:buFont typeface="Arial"/>
              <a:buNone/>
            </a:pPr>
            <a:r>
              <a:rPr lang="en"/>
              <a:t>Rezultatele învățării</a:t>
            </a:r>
            <a:endParaRPr/>
          </a:p>
          <a:p>
            <a:pPr marL="0" lvl="0" indent="0" algn="l" rtl="0">
              <a:spcBef>
                <a:spcPts val="0"/>
              </a:spcBef>
              <a:spcAft>
                <a:spcPts val="0"/>
              </a:spcAft>
              <a:buNone/>
            </a:pPr>
            <a:endParaRPr/>
          </a:p>
        </p:txBody>
      </p:sp>
      <p:sp>
        <p:nvSpPr>
          <p:cNvPr id="76" name="Google Shape;76;p16"/>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just" rtl="0">
              <a:lnSpc>
                <a:spcPct val="150000"/>
              </a:lnSpc>
              <a:spcBef>
                <a:spcPts val="0"/>
              </a:spcBef>
              <a:spcAft>
                <a:spcPts val="0"/>
              </a:spcAft>
              <a:buNone/>
            </a:pPr>
            <a:r>
              <a:rPr lang="en"/>
              <a:t>Participanții vor obține o înțelegere mai profundă a stereotipurilor și a discriminării și vor afla soluții practice de stopare și diminuare a violenței și fenomenului de bullying în rândul elevilor. </a:t>
            </a:r>
            <a:endParaRPr/>
          </a:p>
          <a:p>
            <a:pPr marL="0" lvl="0" indent="0" algn="just" rtl="0">
              <a:lnSpc>
                <a:spcPct val="150000"/>
              </a:lnSpc>
              <a:spcBef>
                <a:spcPts val="1200"/>
              </a:spcBef>
              <a:spcAft>
                <a:spcPts val="1200"/>
              </a:spcAft>
              <a:buNone/>
            </a:pPr>
            <a:r>
              <a:rPr lang="en"/>
              <a:t>Activitățile de formare îi vor ajuta pe participanți să își dezvolte abilitățile de coaching și cum pot fructifica inteligența emoțională a elevilor pentru a le veni în ajutor în procesul lor de dezvoltare personală, socială și emoțională.</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Mobilități de formare:</a:t>
            </a:r>
            <a:endParaRPr/>
          </a:p>
        </p:txBody>
      </p:sp>
      <p:sp>
        <p:nvSpPr>
          <p:cNvPr id="82" name="Google Shape;82;p17"/>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3400"/>
              <a:t>Flux 1: Preventing Bullying and Violence</a:t>
            </a:r>
            <a:endParaRPr sz="3400"/>
          </a:p>
          <a:p>
            <a:pPr marL="0" lvl="0" indent="0" algn="l" rtl="0">
              <a:spcBef>
                <a:spcPts val="1200"/>
              </a:spcBef>
              <a:spcAft>
                <a:spcPts val="1200"/>
              </a:spcAft>
              <a:buNone/>
            </a:pPr>
            <a:r>
              <a:rPr lang="en" sz="3400"/>
              <a:t>Flux 2: Emotional intelligence and coaching skills</a:t>
            </a:r>
            <a:endParaRPr sz="3400"/>
          </a:p>
        </p:txBody>
      </p:sp>
      <p:pic>
        <p:nvPicPr>
          <p:cNvPr id="83" name="Google Shape;83;p17"/>
          <p:cNvPicPr preferRelativeResize="0"/>
          <p:nvPr/>
        </p:nvPicPr>
        <p:blipFill>
          <a:blip r:embed="rId3">
            <a:alphaModFix/>
          </a:blip>
          <a:stretch>
            <a:fillRect/>
          </a:stretch>
        </p:blipFill>
        <p:spPr>
          <a:xfrm>
            <a:off x="5134475" y="398000"/>
            <a:ext cx="3564650" cy="782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 sz="2020" b="1">
                <a:latin typeface="Playfair Display"/>
                <a:ea typeface="Playfair Display"/>
                <a:cs typeface="Playfair Display"/>
                <a:sym typeface="Playfair Display"/>
              </a:rPr>
              <a:t>Curs 1: </a:t>
            </a:r>
            <a:endParaRPr sz="2020" b="1">
              <a:latin typeface="Playfair Display"/>
              <a:ea typeface="Playfair Display"/>
              <a:cs typeface="Playfair Display"/>
              <a:sym typeface="Playfair Display"/>
            </a:endParaRPr>
          </a:p>
          <a:p>
            <a:pPr marL="0" lvl="0" indent="0" algn="l" rtl="0">
              <a:lnSpc>
                <a:spcPct val="115000"/>
              </a:lnSpc>
              <a:spcBef>
                <a:spcPts val="1200"/>
              </a:spcBef>
              <a:spcAft>
                <a:spcPts val="0"/>
              </a:spcAft>
              <a:buSzPts val="990"/>
              <a:buNone/>
            </a:pPr>
            <a:r>
              <a:rPr lang="en" sz="2020" b="1">
                <a:latin typeface="Playfair Display"/>
                <a:ea typeface="Playfair Display"/>
                <a:cs typeface="Playfair Display"/>
                <a:sym typeface="Playfair Display"/>
              </a:rPr>
              <a:t>Preventing Bullying and Violence</a:t>
            </a:r>
            <a:endParaRPr sz="2020" b="1">
              <a:latin typeface="Playfair Display"/>
              <a:ea typeface="Playfair Display"/>
              <a:cs typeface="Playfair Display"/>
              <a:sym typeface="Playfair Display"/>
            </a:endParaRPr>
          </a:p>
          <a:p>
            <a:pPr marL="0" lvl="0" indent="0" algn="l" rtl="0">
              <a:lnSpc>
                <a:spcPct val="115000"/>
              </a:lnSpc>
              <a:spcBef>
                <a:spcPts val="1200"/>
              </a:spcBef>
              <a:spcAft>
                <a:spcPts val="1200"/>
              </a:spcAft>
              <a:buClr>
                <a:schemeClr val="dk2"/>
              </a:buClr>
              <a:buSzPts val="990"/>
              <a:buFont typeface="Arial"/>
              <a:buNone/>
            </a:pPr>
            <a:r>
              <a:rPr lang="en" sz="2020" b="1">
                <a:latin typeface="Playfair Display"/>
                <a:ea typeface="Playfair Display"/>
                <a:cs typeface="Playfair Display"/>
                <a:sym typeface="Playfair Display"/>
              </a:rPr>
              <a:t>Prevenirea agresiunii și a violenței</a:t>
            </a:r>
            <a:endParaRPr sz="2020" b="1">
              <a:latin typeface="Playfair Display"/>
              <a:ea typeface="Playfair Display"/>
              <a:cs typeface="Playfair Display"/>
              <a:sym typeface="Playfair Display"/>
            </a:endParaRPr>
          </a:p>
        </p:txBody>
      </p:sp>
      <p:sp>
        <p:nvSpPr>
          <p:cNvPr id="89" name="Google Shape;89;p18"/>
          <p:cNvSpPr txBox="1">
            <a:spLocks noGrp="1"/>
          </p:cNvSpPr>
          <p:nvPr>
            <p:ph type="body" idx="1"/>
          </p:nvPr>
        </p:nvSpPr>
        <p:spPr>
          <a:xfrm>
            <a:off x="311700" y="2063800"/>
            <a:ext cx="8520600" cy="25050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b="1"/>
              <a:t>Furnizor de formare:</a:t>
            </a:r>
            <a:r>
              <a:rPr lang="en"/>
              <a:t> Euro-Med Youth Federation</a:t>
            </a:r>
            <a:endParaRPr/>
          </a:p>
          <a:p>
            <a:pPr marL="0" lvl="0" indent="0" algn="l" rtl="0">
              <a:spcBef>
                <a:spcPts val="1200"/>
              </a:spcBef>
              <a:spcAft>
                <a:spcPts val="0"/>
              </a:spcAft>
              <a:buNone/>
            </a:pPr>
            <a:r>
              <a:rPr lang="en" b="1"/>
              <a:t>Locație:</a:t>
            </a:r>
            <a:r>
              <a:rPr lang="en"/>
              <a:t> Berlin, Germania</a:t>
            </a:r>
            <a:endParaRPr/>
          </a:p>
          <a:p>
            <a:pPr marL="0" lvl="0" indent="0" algn="l" rtl="0">
              <a:spcBef>
                <a:spcPts val="1200"/>
              </a:spcBef>
              <a:spcAft>
                <a:spcPts val="0"/>
              </a:spcAft>
              <a:buNone/>
            </a:pPr>
            <a:r>
              <a:rPr lang="en" b="1"/>
              <a:t>Durata cursului:</a:t>
            </a:r>
            <a:r>
              <a:rPr lang="en"/>
              <a:t> 5 zile</a:t>
            </a:r>
            <a:endParaRPr/>
          </a:p>
          <a:p>
            <a:pPr marL="0" lvl="0" indent="0" algn="l" rtl="0">
              <a:spcBef>
                <a:spcPts val="1200"/>
              </a:spcBef>
              <a:spcAft>
                <a:spcPts val="0"/>
              </a:spcAft>
              <a:buNone/>
            </a:pPr>
            <a:r>
              <a:rPr lang="en" b="1"/>
              <a:t>Număr participanți: </a:t>
            </a:r>
            <a:r>
              <a:rPr lang="en"/>
              <a:t>4</a:t>
            </a:r>
            <a:endParaRPr/>
          </a:p>
          <a:p>
            <a:pPr marL="0" lvl="0" indent="0" algn="l" rtl="0">
              <a:spcBef>
                <a:spcPts val="1200"/>
              </a:spcBef>
              <a:spcAft>
                <a:spcPts val="1200"/>
              </a:spcAft>
              <a:buClr>
                <a:schemeClr val="dk2"/>
              </a:buClr>
              <a:buSzPts val="1100"/>
              <a:buFont typeface="Arial"/>
              <a:buNone/>
            </a:pPr>
            <a:r>
              <a:rPr lang="en" b="1"/>
              <a:t>Perioada de formare: </a:t>
            </a:r>
            <a:r>
              <a:rPr lang="en"/>
              <a:t>30.10 - 03.11.2023</a:t>
            </a:r>
            <a:endParaRPr/>
          </a:p>
        </p:txBody>
      </p:sp>
      <p:pic>
        <p:nvPicPr>
          <p:cNvPr id="90" name="Google Shape;90;p18"/>
          <p:cNvPicPr preferRelativeResize="0"/>
          <p:nvPr/>
        </p:nvPicPr>
        <p:blipFill>
          <a:blip r:embed="rId3">
            <a:alphaModFix/>
          </a:blip>
          <a:stretch>
            <a:fillRect/>
          </a:stretch>
        </p:blipFill>
        <p:spPr>
          <a:xfrm>
            <a:off x="5514975" y="152400"/>
            <a:ext cx="3629025" cy="4838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2"/>
              </a:buClr>
              <a:buSzPct val="36666"/>
              <a:buFont typeface="Arial"/>
              <a:buNone/>
            </a:pPr>
            <a:r>
              <a:rPr lang="en"/>
              <a:t>Temele abordate în cadrul cursului au fost:</a:t>
            </a:r>
            <a:endParaRPr/>
          </a:p>
          <a:p>
            <a:pPr marL="0" lvl="0" indent="0" algn="l" rtl="0">
              <a:spcBef>
                <a:spcPts val="0"/>
              </a:spcBef>
              <a:spcAft>
                <a:spcPts val="0"/>
              </a:spcAft>
              <a:buNone/>
            </a:pPr>
            <a:endParaRPr/>
          </a:p>
        </p:txBody>
      </p:sp>
      <p:sp>
        <p:nvSpPr>
          <p:cNvPr id="96" name="Google Shape;96;p19"/>
          <p:cNvSpPr txBox="1">
            <a:spLocks noGrp="1"/>
          </p:cNvSpPr>
          <p:nvPr>
            <p:ph type="body" idx="1"/>
          </p:nvPr>
        </p:nvSpPr>
        <p:spPr>
          <a:xfrm>
            <a:off x="311700" y="1234075"/>
            <a:ext cx="8520600" cy="3334800"/>
          </a:xfrm>
          <a:prstGeom prst="rect">
            <a:avLst/>
          </a:prstGeom>
          <a:ln>
            <a:noFill/>
          </a:ln>
        </p:spPr>
        <p:txBody>
          <a:bodyPr spcFirstLastPara="1" wrap="square" lIns="91425" tIns="91425" rIns="91425" bIns="91425" anchor="t" anchorCtr="0">
            <a:noAutofit/>
          </a:bodyPr>
          <a:lstStyle/>
          <a:p>
            <a:pPr marL="0" lvl="0" indent="0" algn="just" rtl="0">
              <a:lnSpc>
                <a:spcPct val="150000"/>
              </a:lnSpc>
              <a:spcBef>
                <a:spcPts val="1200"/>
              </a:spcBef>
              <a:spcAft>
                <a:spcPts val="0"/>
              </a:spcAft>
              <a:buClr>
                <a:schemeClr val="dk2"/>
              </a:buClr>
              <a:buSzPts val="1100"/>
              <a:buFont typeface="Arial"/>
              <a:buNone/>
            </a:pPr>
            <a:r>
              <a:rPr lang="en" sz="1700" b="1" dirty="0">
                <a:latin typeface="Roboto"/>
                <a:ea typeface="Roboto"/>
                <a:cs typeface="Roboto"/>
                <a:sym typeface="Roboto"/>
              </a:rPr>
              <a:t>Introducere în bullying și violență:</a:t>
            </a:r>
            <a:r>
              <a:rPr lang="en" sz="1700" dirty="0">
                <a:latin typeface="Roboto"/>
                <a:ea typeface="Roboto"/>
                <a:cs typeface="Roboto"/>
                <a:sym typeface="Roboto"/>
              </a:rPr>
              <a:t> În acest prim pas, profesorii ar trebui să învețe să recunoască semnele de bullying și violență, să înțeleagă motivele care stau la baza acestor comportamente și să fie conștienți de impactul negativ pe care îl au asupra elevilor.</a:t>
            </a:r>
            <a:endParaRPr sz="1700" dirty="0">
              <a:latin typeface="Roboto"/>
              <a:ea typeface="Roboto"/>
              <a:cs typeface="Roboto"/>
              <a:sym typeface="Roboto"/>
            </a:endParaRPr>
          </a:p>
          <a:p>
            <a:pPr marL="0" lvl="0" indent="0" algn="just" rtl="0">
              <a:lnSpc>
                <a:spcPct val="150000"/>
              </a:lnSpc>
              <a:spcBef>
                <a:spcPts val="1200"/>
              </a:spcBef>
              <a:spcAft>
                <a:spcPts val="0"/>
              </a:spcAft>
              <a:buClr>
                <a:schemeClr val="dk2"/>
              </a:buClr>
              <a:buSzPts val="1100"/>
              <a:buFont typeface="Arial"/>
              <a:buNone/>
            </a:pPr>
            <a:r>
              <a:rPr lang="en" sz="1700" b="1" dirty="0">
                <a:latin typeface="Roboto"/>
                <a:ea typeface="Roboto"/>
                <a:cs typeface="Roboto"/>
                <a:sym typeface="Roboto"/>
              </a:rPr>
              <a:t>Înțelegerea agresiunii și a violenței: </a:t>
            </a:r>
            <a:r>
              <a:rPr lang="en" sz="1700" dirty="0">
                <a:latin typeface="Roboto"/>
                <a:ea typeface="Roboto"/>
                <a:cs typeface="Roboto"/>
                <a:sym typeface="Roboto"/>
              </a:rPr>
              <a:t>Profesorii ar trebui să aprofundeze cunoștințele despre agresiune și violență, inclusiv tipurile lor, factorii care le pot genera și profilul tipic al victimelor și agresorilor. Acest lucru îi va ajuta să abordeze problemele cu empatie și înțelegere.</a:t>
            </a:r>
            <a:endParaRPr sz="1700" dirty="0">
              <a:latin typeface="Roboto"/>
              <a:ea typeface="Roboto"/>
              <a:cs typeface="Roboto"/>
              <a:sym typeface="Roboto"/>
            </a:endParaRPr>
          </a:p>
          <a:p>
            <a:pPr marL="0" lvl="0" indent="0" algn="just" rtl="0">
              <a:lnSpc>
                <a:spcPct val="150000"/>
              </a:lnSpc>
              <a:spcBef>
                <a:spcPts val="1200"/>
              </a:spcBef>
              <a:spcAft>
                <a:spcPts val="1200"/>
              </a:spcAft>
              <a:buNone/>
            </a:pPr>
            <a:endParaRPr sz="1700" dirty="0">
              <a:highlight>
                <a:srgbClr val="F7F7F8"/>
              </a:highlight>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2"/>
              </a:buClr>
              <a:buSzPct val="36666"/>
              <a:buFont typeface="Arial"/>
              <a:buNone/>
            </a:pPr>
            <a:r>
              <a:rPr lang="en"/>
              <a:t>Temele abordate în cadrul cursului au fost:</a:t>
            </a:r>
            <a:endParaRPr/>
          </a:p>
          <a:p>
            <a:pPr marL="0" lvl="0" indent="0" algn="l" rtl="0">
              <a:spcBef>
                <a:spcPts val="0"/>
              </a:spcBef>
              <a:spcAft>
                <a:spcPts val="0"/>
              </a:spcAft>
              <a:buClr>
                <a:schemeClr val="dk2"/>
              </a:buClr>
              <a:buSzPct val="36666"/>
              <a:buFont typeface="Arial"/>
              <a:buNone/>
            </a:pPr>
            <a:endParaRPr/>
          </a:p>
          <a:p>
            <a:pPr marL="0" lvl="0" indent="0" algn="l" rtl="0">
              <a:spcBef>
                <a:spcPts val="0"/>
              </a:spcBef>
              <a:spcAft>
                <a:spcPts val="0"/>
              </a:spcAft>
              <a:buNone/>
            </a:pPr>
            <a:endParaRPr/>
          </a:p>
        </p:txBody>
      </p:sp>
      <p:sp>
        <p:nvSpPr>
          <p:cNvPr id="102" name="Google Shape;102;p20"/>
          <p:cNvSpPr txBox="1">
            <a:spLocks noGrp="1"/>
          </p:cNvSpPr>
          <p:nvPr>
            <p:ph type="body" idx="1"/>
          </p:nvPr>
        </p:nvSpPr>
        <p:spPr>
          <a:xfrm>
            <a:off x="311700" y="1017725"/>
            <a:ext cx="8520600" cy="3334800"/>
          </a:xfrm>
          <a:prstGeom prst="rect">
            <a:avLst/>
          </a:prstGeom>
          <a:solidFill>
            <a:schemeClr val="lt1"/>
          </a:solidFill>
          <a:ln>
            <a:noFill/>
          </a:ln>
        </p:spPr>
        <p:txBody>
          <a:bodyPr spcFirstLastPara="1" wrap="square" lIns="91425" tIns="91425" rIns="91425" bIns="91425" anchor="t" anchorCtr="0">
            <a:noAutofit/>
          </a:bodyPr>
          <a:lstStyle/>
          <a:p>
            <a:pPr marL="0" lvl="0" indent="0" algn="just" rtl="0">
              <a:lnSpc>
                <a:spcPct val="150000"/>
              </a:lnSpc>
              <a:spcBef>
                <a:spcPts val="1200"/>
              </a:spcBef>
              <a:spcAft>
                <a:spcPts val="0"/>
              </a:spcAft>
              <a:buClr>
                <a:schemeClr val="dk2"/>
              </a:buClr>
              <a:buSzPts val="1100"/>
              <a:buFont typeface="Arial"/>
              <a:buNone/>
            </a:pPr>
            <a:r>
              <a:rPr lang="en" sz="1500" b="1" dirty="0">
                <a:solidFill>
                  <a:srgbClr val="374151"/>
                </a:solidFill>
                <a:latin typeface="Roboto"/>
                <a:ea typeface="Roboto"/>
                <a:cs typeface="Roboto"/>
                <a:sym typeface="Roboto"/>
              </a:rPr>
              <a:t>Prevenirea agresiunii și a violenței:</a:t>
            </a:r>
            <a:r>
              <a:rPr lang="en" sz="1500" dirty="0">
                <a:solidFill>
                  <a:srgbClr val="374151"/>
                </a:solidFill>
                <a:latin typeface="Roboto"/>
                <a:ea typeface="Roboto"/>
                <a:cs typeface="Roboto"/>
                <a:sym typeface="Roboto"/>
              </a:rPr>
              <a:t> Este important să învăț</a:t>
            </a:r>
            <a:r>
              <a:rPr lang="ro-RO" sz="1500" dirty="0">
                <a:solidFill>
                  <a:srgbClr val="374151"/>
                </a:solidFill>
                <a:latin typeface="Roboto"/>
                <a:ea typeface="Roboto"/>
                <a:cs typeface="Roboto"/>
                <a:sym typeface="Roboto"/>
              </a:rPr>
              <a:t>ăm</a:t>
            </a:r>
            <a:r>
              <a:rPr lang="en" sz="1500" dirty="0">
                <a:solidFill>
                  <a:srgbClr val="374151"/>
                </a:solidFill>
                <a:latin typeface="Roboto"/>
                <a:ea typeface="Roboto"/>
                <a:cs typeface="Roboto"/>
                <a:sym typeface="Roboto"/>
              </a:rPr>
              <a:t> strategii și tehnici de prevenire a agresiunii și violenței în școală. Aceasta ar putea include dezvoltarea unor politici și proceduri anti-bullying, precum și promovarea unei comunicări eficiente între profesori, elevi și părinți.</a:t>
            </a:r>
            <a:endParaRPr sz="1500" dirty="0">
              <a:solidFill>
                <a:srgbClr val="374151"/>
              </a:solidFill>
              <a:latin typeface="Roboto"/>
              <a:ea typeface="Roboto"/>
              <a:cs typeface="Roboto"/>
              <a:sym typeface="Roboto"/>
            </a:endParaRPr>
          </a:p>
          <a:p>
            <a:pPr marL="0" lvl="0" indent="0" algn="just" rtl="0">
              <a:lnSpc>
                <a:spcPct val="150000"/>
              </a:lnSpc>
              <a:spcBef>
                <a:spcPts val="1200"/>
              </a:spcBef>
              <a:spcAft>
                <a:spcPts val="0"/>
              </a:spcAft>
              <a:buClr>
                <a:schemeClr val="dk2"/>
              </a:buClr>
              <a:buSzPts val="1100"/>
              <a:buFont typeface="Arial"/>
              <a:buNone/>
            </a:pPr>
            <a:r>
              <a:rPr lang="en" sz="1500" b="1" dirty="0">
                <a:solidFill>
                  <a:srgbClr val="374151"/>
                </a:solidFill>
                <a:latin typeface="Roboto"/>
                <a:ea typeface="Roboto"/>
                <a:cs typeface="Roboto"/>
                <a:sym typeface="Roboto"/>
              </a:rPr>
              <a:t>Hărțuirea cibernetică (Cyberbullying) și siguranța online:</a:t>
            </a:r>
            <a:r>
              <a:rPr lang="en" sz="1500" dirty="0">
                <a:solidFill>
                  <a:srgbClr val="374151"/>
                </a:solidFill>
                <a:latin typeface="Roboto"/>
                <a:ea typeface="Roboto"/>
                <a:cs typeface="Roboto"/>
                <a:sym typeface="Roboto"/>
              </a:rPr>
              <a:t> În era digitală, este esențial să abord</a:t>
            </a:r>
            <a:r>
              <a:rPr lang="ro-RO" sz="1500" dirty="0">
                <a:solidFill>
                  <a:srgbClr val="374151"/>
                </a:solidFill>
                <a:latin typeface="Roboto"/>
                <a:ea typeface="Roboto"/>
                <a:cs typeface="Roboto"/>
                <a:sym typeface="Roboto"/>
              </a:rPr>
              <a:t>ăm</a:t>
            </a:r>
            <a:r>
              <a:rPr lang="en" sz="1500" dirty="0">
                <a:solidFill>
                  <a:srgbClr val="374151"/>
                </a:solidFill>
                <a:latin typeface="Roboto"/>
                <a:ea typeface="Roboto"/>
                <a:cs typeface="Roboto"/>
                <a:sym typeface="Roboto"/>
              </a:rPr>
              <a:t> problema h</a:t>
            </a:r>
            <a:r>
              <a:rPr lang="ro-RO" sz="1500" dirty="0">
                <a:solidFill>
                  <a:srgbClr val="374151"/>
                </a:solidFill>
                <a:latin typeface="Roboto"/>
                <a:ea typeface="Roboto"/>
                <a:cs typeface="Roboto"/>
                <a:sym typeface="Roboto"/>
              </a:rPr>
              <a:t>ă</a:t>
            </a:r>
            <a:r>
              <a:rPr lang="en" sz="1500" dirty="0">
                <a:solidFill>
                  <a:srgbClr val="374151"/>
                </a:solidFill>
                <a:latin typeface="Roboto"/>
                <a:ea typeface="Roboto"/>
                <a:cs typeface="Roboto"/>
                <a:sym typeface="Roboto"/>
              </a:rPr>
              <a:t>r</a:t>
            </a:r>
            <a:r>
              <a:rPr lang="ro-RO" sz="1500" dirty="0">
                <a:solidFill>
                  <a:srgbClr val="374151"/>
                </a:solidFill>
                <a:latin typeface="Roboto"/>
                <a:ea typeface="Roboto"/>
                <a:cs typeface="Roboto"/>
                <a:sym typeface="Roboto"/>
              </a:rPr>
              <a:t>ț</a:t>
            </a:r>
            <a:r>
              <a:rPr lang="en" sz="1500" dirty="0">
                <a:solidFill>
                  <a:srgbClr val="374151"/>
                </a:solidFill>
                <a:latin typeface="Roboto"/>
                <a:ea typeface="Roboto"/>
                <a:cs typeface="Roboto"/>
                <a:sym typeface="Roboto"/>
              </a:rPr>
              <a:t>uirii cibernetice și să învăț</a:t>
            </a:r>
            <a:r>
              <a:rPr lang="ro-RO" sz="1500" dirty="0">
                <a:solidFill>
                  <a:srgbClr val="374151"/>
                </a:solidFill>
                <a:latin typeface="Roboto"/>
                <a:ea typeface="Roboto"/>
                <a:cs typeface="Roboto"/>
                <a:sym typeface="Roboto"/>
              </a:rPr>
              <a:t>ăm</a:t>
            </a:r>
            <a:r>
              <a:rPr lang="en" sz="1500" dirty="0">
                <a:solidFill>
                  <a:srgbClr val="374151"/>
                </a:solidFill>
                <a:latin typeface="Roboto"/>
                <a:ea typeface="Roboto"/>
                <a:cs typeface="Roboto"/>
                <a:sym typeface="Roboto"/>
              </a:rPr>
              <a:t> cum să promov</a:t>
            </a:r>
            <a:r>
              <a:rPr lang="ro-RO" sz="1500" dirty="0">
                <a:solidFill>
                  <a:srgbClr val="374151"/>
                </a:solidFill>
                <a:latin typeface="Roboto"/>
                <a:ea typeface="Roboto"/>
                <a:cs typeface="Roboto"/>
                <a:sym typeface="Roboto"/>
              </a:rPr>
              <a:t>ăm</a:t>
            </a:r>
            <a:r>
              <a:rPr lang="en" sz="1500" dirty="0">
                <a:solidFill>
                  <a:srgbClr val="374151"/>
                </a:solidFill>
                <a:latin typeface="Roboto"/>
                <a:ea typeface="Roboto"/>
                <a:cs typeface="Roboto"/>
                <a:sym typeface="Roboto"/>
              </a:rPr>
              <a:t> siguranța online printre elevi. Profesorii ar trebui să fie conștienți de tehnologiile folosite și să ajute elevii să înțeleagă consecințele acțiunilor online.</a:t>
            </a:r>
            <a:endParaRPr sz="1500" dirty="0">
              <a:solidFill>
                <a:srgbClr val="374151"/>
              </a:solidFill>
              <a:latin typeface="Roboto"/>
              <a:ea typeface="Roboto"/>
              <a:cs typeface="Roboto"/>
              <a:sym typeface="Roboto"/>
            </a:endParaRPr>
          </a:p>
          <a:p>
            <a:pPr marL="0" lvl="0" indent="0" algn="just" rtl="0">
              <a:lnSpc>
                <a:spcPct val="150000"/>
              </a:lnSpc>
              <a:spcBef>
                <a:spcPts val="1200"/>
              </a:spcBef>
              <a:spcAft>
                <a:spcPts val="0"/>
              </a:spcAft>
              <a:buClr>
                <a:schemeClr val="dk2"/>
              </a:buClr>
              <a:buSzPts val="1100"/>
              <a:buFont typeface="Arial"/>
              <a:buNone/>
            </a:pPr>
            <a:r>
              <a:rPr lang="en" sz="1500" b="1" dirty="0">
                <a:solidFill>
                  <a:srgbClr val="374151"/>
                </a:solidFill>
                <a:latin typeface="Roboto"/>
                <a:ea typeface="Roboto"/>
                <a:cs typeface="Roboto"/>
                <a:sym typeface="Roboto"/>
              </a:rPr>
              <a:t>Dezvoltarea unei culturi anti-bullying:</a:t>
            </a:r>
            <a:r>
              <a:rPr lang="en" sz="1500" dirty="0">
                <a:solidFill>
                  <a:srgbClr val="374151"/>
                </a:solidFill>
                <a:latin typeface="Roboto"/>
                <a:ea typeface="Roboto"/>
                <a:cs typeface="Roboto"/>
                <a:sym typeface="Roboto"/>
              </a:rPr>
              <a:t> O cultură anti-bullying în școală implică promovarea valorilor precum respectul, empatia și încrederea. Profesorii pot juca un rol esențial în promovarea acestor valori și în crearea unui mediu în care bullying-ul este inacceptabil.</a:t>
            </a:r>
            <a:endParaRPr sz="1500" dirty="0">
              <a:solidFill>
                <a:srgbClr val="374151"/>
              </a:solidFill>
              <a:latin typeface="Roboto"/>
              <a:ea typeface="Roboto"/>
              <a:cs typeface="Roboto"/>
              <a:sym typeface="Roboto"/>
            </a:endParaRPr>
          </a:p>
          <a:p>
            <a:pPr marL="0" lvl="0" indent="0" algn="just" rtl="0">
              <a:lnSpc>
                <a:spcPct val="150000"/>
              </a:lnSpc>
              <a:spcBef>
                <a:spcPts val="1500"/>
              </a:spcBef>
              <a:spcAft>
                <a:spcPts val="0"/>
              </a:spcAft>
              <a:buNone/>
            </a:pPr>
            <a:endParaRPr sz="1500" dirty="0">
              <a:solidFill>
                <a:srgbClr val="374151"/>
              </a:solidFill>
              <a:highlight>
                <a:srgbClr val="F7F7F8"/>
              </a:highlight>
              <a:latin typeface="Roboto"/>
              <a:ea typeface="Roboto"/>
              <a:cs typeface="Roboto"/>
              <a:sym typeface="Roboto"/>
            </a:endParaRPr>
          </a:p>
          <a:p>
            <a:pPr marL="0" lvl="0" indent="0" algn="just" rtl="0">
              <a:lnSpc>
                <a:spcPct val="150000"/>
              </a:lnSpc>
              <a:spcBef>
                <a:spcPts val="1500"/>
              </a:spcBef>
              <a:spcAft>
                <a:spcPts val="1200"/>
              </a:spcAft>
              <a:buNone/>
            </a:pPr>
            <a:endParaRPr sz="2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21"/>
          <p:cNvPicPr preferRelativeResize="0"/>
          <p:nvPr/>
        </p:nvPicPr>
        <p:blipFill>
          <a:blip r:embed="rId3">
            <a:alphaModFix/>
          </a:blip>
          <a:stretch>
            <a:fillRect/>
          </a:stretch>
        </p:blipFill>
        <p:spPr>
          <a:xfrm>
            <a:off x="5585346" y="2889180"/>
            <a:ext cx="3344507" cy="2058378"/>
          </a:xfrm>
          <a:prstGeom prst="rect">
            <a:avLst/>
          </a:prstGeom>
          <a:noFill/>
          <a:ln>
            <a:noFill/>
          </a:ln>
        </p:spPr>
      </p:pic>
      <p:sp>
        <p:nvSpPr>
          <p:cNvPr id="108" name="Google Shape;108;p21"/>
          <p:cNvSpPr txBox="1"/>
          <p:nvPr/>
        </p:nvSpPr>
        <p:spPr>
          <a:xfrm>
            <a:off x="3492379" y="1536999"/>
            <a:ext cx="2027165" cy="1908184"/>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dirty="0">
                <a:latin typeface="Playfair Display"/>
                <a:ea typeface="Playfair Display"/>
                <a:cs typeface="Playfair Display"/>
                <a:sym typeface="Playfair Display"/>
              </a:rPr>
              <a:t>Vă mulțumesc pentru atenție!</a:t>
            </a:r>
            <a:endParaRPr sz="2800" dirty="0">
              <a:latin typeface="Playfair Display"/>
              <a:ea typeface="Playfair Display"/>
              <a:cs typeface="Playfair Display"/>
              <a:sym typeface="Playfair Display"/>
            </a:endParaRPr>
          </a:p>
        </p:txBody>
      </p:sp>
      <p:pic>
        <p:nvPicPr>
          <p:cNvPr id="2" name="Picture 2" descr="C:\Users\Roxana\Desktop\PROIECT.jpg">
            <a:extLst>
              <a:ext uri="{FF2B5EF4-FFF2-40B4-BE49-F238E27FC236}">
                <a16:creationId xmlns:a16="http://schemas.microsoft.com/office/drawing/2014/main" id="{FC9CC518-2055-6725-D9DF-1543E3E57194}"/>
              </a:ext>
            </a:extLst>
          </p:cNvPr>
          <p:cNvPicPr>
            <a:picLocks noChangeAspect="1" noChangeArrowheads="1"/>
          </p:cNvPicPr>
          <p:nvPr/>
        </p:nvPicPr>
        <p:blipFill>
          <a:blip r:embed="rId4" cstate="print"/>
          <a:srcRect l="5833" t="7016" r="25833" b="11463"/>
          <a:stretch>
            <a:fillRect/>
          </a:stretch>
        </p:blipFill>
        <p:spPr bwMode="auto">
          <a:xfrm>
            <a:off x="357724" y="3085122"/>
            <a:ext cx="3068854" cy="2058378"/>
          </a:xfrm>
          <a:prstGeom prst="rect">
            <a:avLst/>
          </a:prstGeom>
          <a:noFill/>
        </p:spPr>
      </p:pic>
      <p:pic>
        <p:nvPicPr>
          <p:cNvPr id="3" name="Picture 2" descr="C:\Users\Roxana\Desktop\JOC DE ROL EU RANIA.jpg">
            <a:extLst>
              <a:ext uri="{FF2B5EF4-FFF2-40B4-BE49-F238E27FC236}">
                <a16:creationId xmlns:a16="http://schemas.microsoft.com/office/drawing/2014/main" id="{DAD3614C-FF75-17F6-2E9C-A5518B270E0F}"/>
              </a:ext>
            </a:extLst>
          </p:cNvPr>
          <p:cNvPicPr/>
          <p:nvPr/>
        </p:nvPicPr>
        <p:blipFill>
          <a:blip r:embed="rId5" cstate="print"/>
          <a:srcRect/>
          <a:stretch>
            <a:fillRect/>
          </a:stretch>
        </p:blipFill>
        <p:spPr bwMode="auto">
          <a:xfrm>
            <a:off x="5585346" y="258578"/>
            <a:ext cx="3344507" cy="2556842"/>
          </a:xfrm>
          <a:prstGeom prst="rect">
            <a:avLst/>
          </a:prstGeom>
          <a:noFill/>
          <a:ln w="9525">
            <a:noFill/>
            <a:miter lim="800000"/>
            <a:headEnd/>
            <a:tailEnd/>
          </a:ln>
        </p:spPr>
      </p:pic>
      <p:pic>
        <p:nvPicPr>
          <p:cNvPr id="4" name="Picture 3">
            <a:extLst>
              <a:ext uri="{FF2B5EF4-FFF2-40B4-BE49-F238E27FC236}">
                <a16:creationId xmlns:a16="http://schemas.microsoft.com/office/drawing/2014/main" id="{12C4943E-33BD-80D6-D7D6-83CE4B8A0A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5360" y="757095"/>
            <a:ext cx="3081218" cy="2310914"/>
          </a:xfrm>
          <a:prstGeom prst="rect">
            <a:avLst/>
          </a:prstGeom>
        </p:spPr>
      </p:pic>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502</Words>
  <Application>Microsoft Office PowerPoint</Application>
  <PresentationFormat>On-screen Show (16:9)</PresentationFormat>
  <Paragraphs>37</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Montserrat</vt:lpstr>
      <vt:lpstr>Roboto</vt:lpstr>
      <vt:lpstr>Oswald</vt:lpstr>
      <vt:lpstr>Playfair Display</vt:lpstr>
      <vt:lpstr>Pop</vt:lpstr>
      <vt:lpstr>Erasmus+ KA1: Active Educators Cultivating Futures 2023-1-RO01-KA122-SCH000144413 Proiect desfășurat în perioada: 01/09/2023 - 31/08/2024   </vt:lpstr>
      <vt:lpstr>PowerPoint Presentation</vt:lpstr>
      <vt:lpstr>Rezultatele învățării</vt:lpstr>
      <vt:lpstr>Rezultatele învățării </vt:lpstr>
      <vt:lpstr>Mobilități de formare:</vt:lpstr>
      <vt:lpstr>Curs 1:  Preventing Bullying and Violence Prevenirea agresiunii și a violenței</vt:lpstr>
      <vt:lpstr>Temele abordate în cadrul cursului au fost: </vt:lpstr>
      <vt:lpstr>Temele abordate în cadrul cursului au fost: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KA1: Active Educators Cultivating Futures 2023-1-RO01-KA122-SCH000144413 Proiect desfășurat în perioada: 01/09/2023 - 31/08/2024   </dc:title>
  <cp:lastModifiedBy>Director</cp:lastModifiedBy>
  <cp:revision>3</cp:revision>
  <dcterms:modified xsi:type="dcterms:W3CDTF">2023-11-17T11:35:21Z</dcterms:modified>
</cp:coreProperties>
</file>